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65" r:id="rId2"/>
    <p:sldId id="256" r:id="rId3"/>
    <p:sldId id="266" r:id="rId4"/>
    <p:sldId id="383" r:id="rId5"/>
    <p:sldId id="598" r:id="rId6"/>
    <p:sldId id="528" r:id="rId7"/>
    <p:sldId id="654" r:id="rId8"/>
    <p:sldId id="594" r:id="rId9"/>
    <p:sldId id="599" r:id="rId10"/>
    <p:sldId id="600" r:id="rId11"/>
    <p:sldId id="601" r:id="rId12"/>
    <p:sldId id="602" r:id="rId13"/>
    <p:sldId id="603" r:id="rId14"/>
    <p:sldId id="604" r:id="rId15"/>
    <p:sldId id="605" r:id="rId16"/>
    <p:sldId id="655" r:id="rId17"/>
    <p:sldId id="606" r:id="rId18"/>
    <p:sldId id="607" r:id="rId19"/>
    <p:sldId id="608" r:id="rId20"/>
    <p:sldId id="609" r:id="rId21"/>
    <p:sldId id="656" r:id="rId22"/>
    <p:sldId id="610" r:id="rId23"/>
    <p:sldId id="611" r:id="rId24"/>
    <p:sldId id="617" r:id="rId25"/>
    <p:sldId id="612" r:id="rId26"/>
    <p:sldId id="657" r:id="rId27"/>
    <p:sldId id="613" r:id="rId28"/>
    <p:sldId id="658" r:id="rId29"/>
    <p:sldId id="614" r:id="rId30"/>
    <p:sldId id="618" r:id="rId31"/>
    <p:sldId id="619" r:id="rId32"/>
    <p:sldId id="660" r:id="rId33"/>
    <p:sldId id="620" r:id="rId34"/>
    <p:sldId id="621" r:id="rId35"/>
    <p:sldId id="622" r:id="rId36"/>
    <p:sldId id="623" r:id="rId37"/>
    <p:sldId id="625" r:id="rId38"/>
    <p:sldId id="626" r:id="rId39"/>
    <p:sldId id="661" r:id="rId40"/>
    <p:sldId id="624" r:id="rId41"/>
    <p:sldId id="669" r:id="rId42"/>
    <p:sldId id="628" r:id="rId43"/>
    <p:sldId id="670" r:id="rId44"/>
    <p:sldId id="627" r:id="rId45"/>
    <p:sldId id="629" r:id="rId46"/>
    <p:sldId id="630" r:id="rId47"/>
    <p:sldId id="671" r:id="rId48"/>
    <p:sldId id="631" r:id="rId49"/>
    <p:sldId id="632" r:id="rId50"/>
    <p:sldId id="662" r:id="rId51"/>
    <p:sldId id="633" r:id="rId52"/>
    <p:sldId id="634" r:id="rId53"/>
    <p:sldId id="672" r:id="rId54"/>
    <p:sldId id="635" r:id="rId55"/>
    <p:sldId id="636" r:id="rId56"/>
    <p:sldId id="637" r:id="rId57"/>
    <p:sldId id="673" r:id="rId58"/>
    <p:sldId id="638" r:id="rId59"/>
    <p:sldId id="664" r:id="rId60"/>
    <p:sldId id="665" r:id="rId61"/>
    <p:sldId id="639" r:id="rId62"/>
    <p:sldId id="640" r:id="rId63"/>
    <p:sldId id="641" r:id="rId64"/>
    <p:sldId id="644" r:id="rId65"/>
    <p:sldId id="666" r:id="rId66"/>
    <p:sldId id="645" r:id="rId67"/>
    <p:sldId id="646" r:id="rId68"/>
    <p:sldId id="650" r:id="rId69"/>
    <p:sldId id="651" r:id="rId70"/>
    <p:sldId id="667" r:id="rId71"/>
    <p:sldId id="652" r:id="rId72"/>
    <p:sldId id="668" r:id="rId73"/>
    <p:sldId id="653" r:id="rId74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8DC4"/>
    <a:srgbClr val="3F6EA7"/>
    <a:srgbClr val="3C609A"/>
    <a:srgbClr val="345284"/>
    <a:srgbClr val="CDF1FF"/>
    <a:srgbClr val="97E1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26" autoAdjust="0"/>
    <p:restoredTop sz="98898" autoAdjust="0"/>
  </p:normalViewPr>
  <p:slideViewPr>
    <p:cSldViewPr>
      <p:cViewPr varScale="1">
        <p:scale>
          <a:sx n="73" d="100"/>
          <a:sy n="73" d="100"/>
        </p:scale>
        <p:origin x="1434" y="78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408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2018-01-16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6F0AE-7B65-4C9A-8729-A5D1A0ABE57B}" type="datetimeFigureOut">
              <a:rPr lang="ko-KR" altLang="en-US" smtClean="0"/>
              <a:pPr/>
              <a:t>2018-01-16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72E7F-A2FE-4F50-A94D-8786A43CAC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481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517232"/>
            <a:ext cx="9144000" cy="13407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23528" y="558924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494903"/>
            <a:ext cx="1702710" cy="25193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6852" y="4222823"/>
            <a:ext cx="5607348" cy="11791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69552" y="186025"/>
            <a:ext cx="4295775" cy="4591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69552" y="186025"/>
            <a:ext cx="4295775" cy="4591050"/>
          </a:xfrm>
          <a:prstGeom prst="rect">
            <a:avLst/>
          </a:prstGeom>
        </p:spPr>
      </p:pic>
      <p:sp>
        <p:nvSpPr>
          <p:cNvPr id="8" name="직사각형 6"/>
          <p:cNvSpPr/>
          <p:nvPr userDrawn="1"/>
        </p:nvSpPr>
        <p:spPr>
          <a:xfrm>
            <a:off x="-1" y="6163792"/>
            <a:ext cx="9144001" cy="6942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1238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2500584" y="1340768"/>
            <a:ext cx="5095752" cy="2520280"/>
          </a:xfrm>
        </p:spPr>
        <p:txBody>
          <a:bodyPr/>
          <a:lstStyle>
            <a:lvl1pPr algn="l">
              <a:defRPr sz="5400" b="1" i="1" baseline="0">
                <a:solidFill>
                  <a:schemeClr val="accent6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Thank you.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6852" y="4222823"/>
            <a:ext cx="5607348" cy="1179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0542" y="981075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단계별로 배우는 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안드로이드 프로그래밍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84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8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84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2018-01-16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6" r:id="rId6"/>
    <p:sldLayoutId id="2147483685" r:id="rId7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텍스트뷰</a:t>
            </a:r>
            <a:r>
              <a:rPr lang="ko-KR" altLang="en-US" dirty="0"/>
              <a:t> ▶ </a:t>
            </a:r>
            <a:r>
              <a:rPr lang="en-US" altLang="ko-KR" dirty="0" err="1"/>
              <a:t>TestView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846" y="1844824"/>
            <a:ext cx="5392252" cy="48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88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텍스트뷰</a:t>
            </a:r>
            <a:r>
              <a:rPr lang="ko-KR" altLang="en-US" dirty="0"/>
              <a:t> ▶ </a:t>
            </a:r>
            <a:r>
              <a:rPr lang="en-US" altLang="ko-KR" dirty="0" err="1"/>
              <a:t>CheckedTextView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CheckedTextView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TextView</a:t>
            </a:r>
            <a:r>
              <a:rPr lang="ko-KR" altLang="en-US" dirty="0"/>
              <a:t>에 체크 표시 기능을 추가한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주요 속성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996952"/>
            <a:ext cx="8067072" cy="145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52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텍스트뷰</a:t>
            </a:r>
            <a:r>
              <a:rPr lang="ko-KR" altLang="en-US" dirty="0"/>
              <a:t> ▶ </a:t>
            </a:r>
            <a:r>
              <a:rPr lang="en-US" altLang="ko-KR" dirty="0" err="1"/>
              <a:t>CheckedTextView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539552" y="1700808"/>
            <a:ext cx="8208912" cy="3096344"/>
          </a:xfrm>
        </p:spPr>
        <p:txBody>
          <a:bodyPr/>
          <a:lstStyle/>
          <a:p>
            <a:r>
              <a:rPr lang="en-US" altLang="ko-KR" dirty="0" err="1"/>
              <a:t>CheckedTextView</a:t>
            </a:r>
            <a:r>
              <a:rPr lang="ko-KR" altLang="en-US" dirty="0"/>
              <a:t>를 이용한 출력과 입력 방법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71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76872"/>
            <a:ext cx="4258698" cy="417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39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텍스트뷰</a:t>
            </a:r>
            <a:r>
              <a:rPr lang="ko-KR" altLang="en-US" dirty="0"/>
              <a:t> ▶ </a:t>
            </a:r>
            <a:r>
              <a:rPr lang="en-US" altLang="ko-KR" dirty="0" err="1"/>
              <a:t>CheckedTextView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715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759" y="1752253"/>
            <a:ext cx="5560425" cy="455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28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텍스트뷰</a:t>
            </a:r>
            <a:r>
              <a:rPr lang="ko-KR" altLang="en-US" dirty="0"/>
              <a:t> ▶ </a:t>
            </a:r>
            <a:r>
              <a:rPr lang="en-US" altLang="ko-KR" dirty="0" err="1"/>
              <a:t>CheckedTextView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71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23" y="1727995"/>
            <a:ext cx="7478169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89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텍스트뷰</a:t>
            </a:r>
            <a:r>
              <a:rPr lang="ko-KR" altLang="en-US" dirty="0"/>
              <a:t> ▶ </a:t>
            </a:r>
            <a:r>
              <a:rPr lang="en-US" altLang="ko-KR" dirty="0" err="1"/>
              <a:t>EditText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EditText</a:t>
            </a:r>
            <a:endParaRPr lang="en-US" altLang="ko-KR" dirty="0"/>
          </a:p>
          <a:p>
            <a:pPr lvl="1"/>
            <a:r>
              <a:rPr lang="ko-KR" altLang="en-US" dirty="0" smtClean="0"/>
              <a:t>텍스트를 </a:t>
            </a:r>
            <a:r>
              <a:rPr lang="ko-KR" altLang="en-US" dirty="0"/>
              <a:t>편집할 수 있도록 </a:t>
            </a:r>
            <a:r>
              <a:rPr lang="en-US" altLang="ko-KR" dirty="0" err="1"/>
              <a:t>TextView</a:t>
            </a:r>
            <a:r>
              <a:rPr lang="ko-KR" altLang="en-US" dirty="0"/>
              <a:t>의 기본 속성을 변경한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사실상 </a:t>
            </a:r>
            <a:r>
              <a:rPr lang="ko-KR" altLang="en-US" dirty="0"/>
              <a:t>속성만 </a:t>
            </a:r>
            <a:r>
              <a:rPr lang="ko-KR" altLang="en-US" dirty="0" smtClean="0"/>
              <a:t>다른 </a:t>
            </a:r>
            <a:r>
              <a:rPr lang="en-US" altLang="ko-KR" dirty="0" err="1" smtClean="0"/>
              <a:t>TextView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80596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텍스트뷰</a:t>
            </a:r>
            <a:r>
              <a:rPr lang="ko-KR" altLang="en-US" dirty="0"/>
              <a:t> ▶ </a:t>
            </a:r>
            <a:r>
              <a:rPr lang="en-US" altLang="ko-KR" dirty="0" err="1"/>
              <a:t>EditText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TextView</a:t>
            </a:r>
            <a:r>
              <a:rPr lang="ko-KR" altLang="en-US" dirty="0"/>
              <a:t>의 속성 중 편집 기능과 연관되어 사용되는 </a:t>
            </a:r>
            <a:r>
              <a:rPr lang="ko-KR" altLang="en-US" dirty="0" smtClean="0"/>
              <a:t>것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695108" y="1844824"/>
            <a:ext cx="7405284" cy="4347805"/>
            <a:chOff x="687213" y="1196752"/>
            <a:chExt cx="11926282" cy="70021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7213" y="1196752"/>
              <a:ext cx="11877675" cy="38576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t="4154"/>
            <a:stretch/>
          </p:blipFill>
          <p:spPr>
            <a:xfrm>
              <a:off x="735820" y="4875853"/>
              <a:ext cx="11877675" cy="3323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6249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텍스트뷰</a:t>
            </a:r>
            <a:r>
              <a:rPr lang="ko-KR" altLang="en-US" dirty="0"/>
              <a:t> ▶ </a:t>
            </a:r>
            <a:r>
              <a:rPr lang="en-US" altLang="ko-KR" dirty="0" err="1"/>
              <a:t>EditText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247" y="1501514"/>
            <a:ext cx="62674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28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텍스트뷰</a:t>
            </a:r>
            <a:r>
              <a:rPr lang="ko-KR" altLang="en-US" dirty="0"/>
              <a:t> ▶ </a:t>
            </a:r>
            <a:r>
              <a:rPr lang="en-US" altLang="ko-KR" dirty="0" err="1"/>
              <a:t>EditText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requestFocus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XML </a:t>
            </a:r>
            <a:r>
              <a:rPr lang="ko-KR" altLang="en-US" dirty="0" err="1" smtClean="0"/>
              <a:t>엘리먼트로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EditText</a:t>
            </a:r>
            <a:r>
              <a:rPr lang="ko-KR" altLang="en-US" dirty="0"/>
              <a:t>와 더불어 유용하게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</a:t>
            </a:r>
            <a:r>
              <a:rPr lang="ko-KR" altLang="en-US" dirty="0"/>
              <a:t>개의 </a:t>
            </a:r>
            <a:r>
              <a:rPr lang="en-US" altLang="ko-KR" dirty="0" err="1" smtClean="0"/>
              <a:t>EditText</a:t>
            </a:r>
            <a:r>
              <a:rPr lang="ko-KR" altLang="en-US" dirty="0" smtClean="0"/>
              <a:t> 중 </a:t>
            </a:r>
            <a:r>
              <a:rPr lang="ko-KR" altLang="en-US" dirty="0"/>
              <a:t>키 입력을 최우선으로 받고 싶은 것이 </a:t>
            </a:r>
            <a:r>
              <a:rPr lang="ko-KR" altLang="en-US" dirty="0" smtClean="0"/>
              <a:t>있다면 </a:t>
            </a:r>
            <a:r>
              <a:rPr lang="en-US" altLang="ko-KR" dirty="0" err="1" smtClean="0"/>
              <a:t>requestFocus</a:t>
            </a:r>
            <a:r>
              <a:rPr lang="en-US" altLang="ko-KR" dirty="0" smtClean="0"/>
              <a:t> </a:t>
            </a:r>
            <a:r>
              <a:rPr lang="ko-KR" altLang="en-US" dirty="0" err="1"/>
              <a:t>엘리먼트를</a:t>
            </a:r>
            <a:r>
              <a:rPr lang="ko-KR" altLang="en-US" dirty="0"/>
              <a:t> 자식으로 </a:t>
            </a:r>
            <a:r>
              <a:rPr lang="ko-KR" altLang="en-US" dirty="0" smtClean="0"/>
              <a:t>포함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/>
              <a:t>EditText</a:t>
            </a:r>
            <a:r>
              <a:rPr lang="ko-KR" altLang="en-US" dirty="0"/>
              <a:t>에 사용자가 입력한 내용은 자바 코드에서 </a:t>
            </a:r>
            <a:r>
              <a:rPr lang="en-US" altLang="ko-KR" dirty="0" err="1"/>
              <a:t>getText</a:t>
            </a:r>
            <a:r>
              <a:rPr lang="en-US" altLang="ko-KR" dirty="0"/>
              <a:t> ( ) </a:t>
            </a:r>
            <a:r>
              <a:rPr lang="ko-KR" altLang="en-US" dirty="0"/>
              <a:t>메서드로 </a:t>
            </a:r>
            <a:r>
              <a:rPr lang="ko-KR" altLang="en-US" dirty="0" smtClean="0"/>
              <a:t>획득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내용 변경 시 </a:t>
            </a:r>
            <a:r>
              <a:rPr lang="en-US" altLang="ko-KR" dirty="0" err="1"/>
              <a:t>setText</a:t>
            </a:r>
            <a:r>
              <a:rPr lang="en-US" altLang="ko-KR" dirty="0"/>
              <a:t> ( ) </a:t>
            </a:r>
            <a:r>
              <a:rPr lang="ko-KR" altLang="en-US" dirty="0"/>
              <a:t>메서드를 </a:t>
            </a:r>
            <a:r>
              <a:rPr lang="ko-KR" altLang="en-US" dirty="0" smtClean="0"/>
              <a:t>사</a:t>
            </a:r>
            <a:r>
              <a:rPr lang="ko-KR" altLang="en-US" dirty="0"/>
              <a:t>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33" y="2348880"/>
            <a:ext cx="7697932" cy="199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45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텍스트뷰</a:t>
            </a:r>
            <a:r>
              <a:rPr lang="ko-KR" altLang="en-US" dirty="0"/>
              <a:t> ▶ </a:t>
            </a:r>
            <a:r>
              <a:rPr lang="en-US" altLang="ko-KR" dirty="0" err="1"/>
              <a:t>EditText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539552" y="1700808"/>
            <a:ext cx="8208912" cy="3096344"/>
          </a:xfrm>
        </p:spPr>
        <p:txBody>
          <a:bodyPr/>
          <a:lstStyle/>
          <a:p>
            <a:r>
              <a:rPr lang="en-US" altLang="ko-KR" dirty="0" err="1"/>
              <a:t>EditText</a:t>
            </a:r>
            <a:r>
              <a:rPr lang="en-US" altLang="ko-KR" dirty="0"/>
              <a:t> (= </a:t>
            </a:r>
            <a:r>
              <a:rPr lang="en-US" altLang="ko-KR" dirty="0" err="1"/>
              <a:t>TextView</a:t>
            </a:r>
            <a:r>
              <a:rPr lang="en-US" altLang="ko-KR" dirty="0"/>
              <a:t>)</a:t>
            </a:r>
            <a:r>
              <a:rPr lang="ko-KR" altLang="en-US" dirty="0"/>
              <a:t>의 다양한 </a:t>
            </a:r>
            <a:r>
              <a:rPr lang="ko-KR" altLang="en-US" dirty="0" smtClean="0"/>
              <a:t>속성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33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204864"/>
            <a:ext cx="6620268" cy="395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07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ctrTitle"/>
          </p:nvPr>
        </p:nvSpPr>
        <p:spPr>
          <a:xfrm>
            <a:off x="323850" y="5589241"/>
            <a:ext cx="8496622" cy="1080120"/>
          </a:xfrm>
        </p:spPr>
        <p:txBody>
          <a:bodyPr/>
          <a:lstStyle/>
          <a:p>
            <a:pPr eaLnBrk="1" hangingPunct="1"/>
            <a:r>
              <a:rPr lang="en-US" altLang="ko-KR" sz="2800" smtClean="0"/>
              <a:t>Chapter 03. </a:t>
            </a:r>
            <a:r>
              <a:rPr lang="ko-KR" altLang="en-US" sz="2800" dirty="0" smtClean="0"/>
              <a:t>위젯</a:t>
            </a:r>
            <a:endParaRPr lang="ko-KR" altLang="en-US" sz="2400" dirty="0" smtClean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텍스트뷰</a:t>
            </a:r>
            <a:r>
              <a:rPr lang="ko-KR" altLang="en-US" dirty="0"/>
              <a:t> ▶ </a:t>
            </a:r>
            <a:r>
              <a:rPr lang="en-US" altLang="ko-KR" dirty="0" err="1"/>
              <a:t>EditText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33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961456"/>
            <a:ext cx="6919401" cy="420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95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텍스트뷰</a:t>
            </a:r>
            <a:r>
              <a:rPr lang="ko-KR" altLang="en-US" dirty="0"/>
              <a:t> ▶ </a:t>
            </a:r>
            <a:r>
              <a:rPr lang="en-US" altLang="ko-KR" dirty="0" err="1"/>
              <a:t>EditText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07" y="1986789"/>
            <a:ext cx="6911529" cy="373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0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텍스트뷰</a:t>
            </a:r>
            <a:r>
              <a:rPr lang="ko-KR" altLang="en-US" dirty="0"/>
              <a:t> ▶ </a:t>
            </a:r>
            <a:r>
              <a:rPr lang="en-US" altLang="ko-KR" dirty="0" err="1"/>
              <a:t>EditText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5" y="1775450"/>
            <a:ext cx="6927273" cy="502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28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버튼</a:t>
            </a:r>
            <a:endParaRPr lang="en-US" altLang="ko-KR" dirty="0" smtClean="0"/>
          </a:p>
          <a:p>
            <a:pPr lvl="1"/>
            <a:r>
              <a:rPr lang="ko-KR" altLang="en-US" dirty="0" err="1"/>
              <a:t>텍스트뷰의</a:t>
            </a:r>
            <a:r>
              <a:rPr lang="ko-KR" altLang="en-US" dirty="0"/>
              <a:t> 일종으로 출력보다는 입력을 위해 주로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en-US" altLang="ko-KR" dirty="0"/>
              <a:t>Button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err="1"/>
              <a:t>TextView</a:t>
            </a:r>
            <a:r>
              <a:rPr lang="ko-KR" altLang="en-US" dirty="0"/>
              <a:t>에 추가 속성이 없는 거의 동일한 클래스</a:t>
            </a:r>
          </a:p>
          <a:p>
            <a:pPr lvl="1"/>
            <a:r>
              <a:rPr lang="en-US" altLang="ko-KR" dirty="0" err="1" smtClean="0"/>
              <a:t>CompoundButton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추상 클래스로서 체크와 </a:t>
            </a:r>
            <a:r>
              <a:rPr lang="ko-KR" altLang="en-US" dirty="0" err="1"/>
              <a:t>언체크</a:t>
            </a:r>
            <a:r>
              <a:rPr lang="ko-KR" altLang="en-US" dirty="0"/>
              <a:t> 두 가지 상태를 추가한 </a:t>
            </a:r>
            <a:r>
              <a:rPr lang="ko-KR" altLang="en-US" dirty="0" smtClean="0"/>
              <a:t>것</a:t>
            </a:r>
            <a:endParaRPr lang="en-US" altLang="ko-KR" dirty="0"/>
          </a:p>
          <a:p>
            <a:pPr lvl="1"/>
            <a:r>
              <a:rPr lang="en-US" altLang="ko-KR" dirty="0" err="1" smtClean="0"/>
              <a:t>CompoundButton</a:t>
            </a:r>
            <a:r>
              <a:rPr lang="ko-KR" altLang="en-US" dirty="0" smtClean="0"/>
              <a:t>의 서브클래스들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모양만 조금 다를 뿐 추가 속성은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버튼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01008"/>
            <a:ext cx="5807818" cy="29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68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버튼▶ </a:t>
            </a:r>
            <a:r>
              <a:rPr lang="en-US" altLang="ko-KR" dirty="0" err="1"/>
              <a:t>CheckBox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539552" y="1700808"/>
            <a:ext cx="8208912" cy="3096344"/>
          </a:xfrm>
        </p:spPr>
        <p:txBody>
          <a:bodyPr/>
          <a:lstStyle/>
          <a:p>
            <a:r>
              <a:rPr lang="ko-KR" altLang="en-US" dirty="0"/>
              <a:t>두 개의 </a:t>
            </a:r>
            <a:r>
              <a:rPr lang="en-US" altLang="ko-KR" dirty="0" err="1"/>
              <a:t>CheckBox</a:t>
            </a:r>
            <a:r>
              <a:rPr lang="ko-KR" altLang="en-US" dirty="0"/>
              <a:t>를 이용해서 텍스트의 색상이나 배경을 </a:t>
            </a:r>
            <a:r>
              <a:rPr lang="ko-KR" altLang="en-US" dirty="0" smtClean="0"/>
              <a:t>변경하기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980728"/>
            <a:ext cx="8791575" cy="714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962" y="2492896"/>
            <a:ext cx="5954020" cy="362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41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버튼▶ </a:t>
            </a:r>
            <a:r>
              <a:rPr lang="en-US" altLang="ko-KR" dirty="0" err="1"/>
              <a:t>CheckBox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69" y="1733747"/>
            <a:ext cx="7628661" cy="439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7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버튼▶ </a:t>
            </a:r>
            <a:r>
              <a:rPr lang="en-US" altLang="ko-KR" dirty="0" err="1"/>
              <a:t>CheckBox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33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30" y="2204864"/>
            <a:ext cx="7671956" cy="316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14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버튼▶ </a:t>
            </a:r>
            <a:r>
              <a:rPr lang="en-US" altLang="ko-KR" dirty="0" err="1"/>
              <a:t>CheckBox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87" y="1732362"/>
            <a:ext cx="6171570" cy="494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82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버튼▶ </a:t>
            </a:r>
            <a:r>
              <a:rPr lang="en-US" altLang="ko-KR" dirty="0" err="1"/>
              <a:t>CheckBox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33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87" y="1961456"/>
            <a:ext cx="6155826" cy="189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0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버튼▶ </a:t>
            </a:r>
            <a:r>
              <a:rPr lang="en-US" altLang="ko-KR" dirty="0" err="1"/>
              <a:t>RadioButton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539552" y="1700808"/>
            <a:ext cx="8208912" cy="3096344"/>
          </a:xfrm>
        </p:spPr>
        <p:txBody>
          <a:bodyPr/>
          <a:lstStyle/>
          <a:p>
            <a:r>
              <a:rPr lang="ko-KR" altLang="en-US" dirty="0"/>
              <a:t>라디오 그룹에 여러 개의 </a:t>
            </a:r>
            <a:r>
              <a:rPr lang="en-US" altLang="ko-KR" dirty="0" err="1"/>
              <a:t>RadioButton</a:t>
            </a:r>
            <a:r>
              <a:rPr lang="ko-KR" altLang="en-US" dirty="0"/>
              <a:t>을 묶어서 사용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33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276872"/>
            <a:ext cx="4242955" cy="394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36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맑은 고딕" panose="020B0503020000020004" pitchFamily="50" charset="-127"/>
              </a:rPr>
              <a:t>01 </a:t>
            </a:r>
            <a:r>
              <a:rPr lang="ko-KR" altLang="en-US" b="1" dirty="0" err="1">
                <a:latin typeface="맑은 고딕" panose="020B0503020000020004" pitchFamily="50" charset="-127"/>
              </a:rPr>
              <a:t>텍스트뷰</a:t>
            </a:r>
            <a:endParaRPr lang="ko-KR" altLang="en-US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latin typeface="맑은 고딕" panose="020B0503020000020004" pitchFamily="50" charset="-127"/>
              </a:rPr>
              <a:t>02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버튼</a:t>
            </a:r>
            <a:endParaRPr lang="ko-KR" altLang="en-US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latin typeface="맑은 고딕" panose="020B0503020000020004" pitchFamily="50" charset="-127"/>
              </a:rPr>
              <a:t>03 </a:t>
            </a:r>
            <a:r>
              <a:rPr lang="ko-KR" altLang="en-US" b="1" dirty="0" err="1" smtClean="0">
                <a:latin typeface="맑은 고딕" panose="020B0503020000020004" pitchFamily="50" charset="-127"/>
              </a:rPr>
              <a:t>이미지뷰</a:t>
            </a:r>
            <a:endParaRPr lang="ko-KR" altLang="en-US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latin typeface="맑은 고딕" panose="020B0503020000020004" pitchFamily="50" charset="-127"/>
              </a:rPr>
              <a:t>04 </a:t>
            </a:r>
            <a:r>
              <a:rPr lang="ko-KR" altLang="en-US" b="1" dirty="0" err="1" smtClean="0">
                <a:latin typeface="맑은 고딕" panose="020B0503020000020004" pitchFamily="50" charset="-127"/>
              </a:rPr>
              <a:t>프로그레스바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버튼▶ </a:t>
            </a:r>
            <a:r>
              <a:rPr lang="en-US" altLang="ko-KR" dirty="0" err="1"/>
              <a:t>RadioButton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539552" y="1700808"/>
            <a:ext cx="8208912" cy="3096344"/>
          </a:xfrm>
        </p:spPr>
        <p:txBody>
          <a:bodyPr/>
          <a:lstStyle/>
          <a:p>
            <a:r>
              <a:rPr lang="ko-KR" altLang="en-US" dirty="0" err="1" smtClean="0"/>
              <a:t>ㅇㄹ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334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58" y="1848020"/>
            <a:ext cx="7470434" cy="410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92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버튼▶ </a:t>
            </a:r>
            <a:r>
              <a:rPr lang="en-US" altLang="ko-KR" dirty="0" err="1"/>
              <a:t>RadioButton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539552" y="1700808"/>
            <a:ext cx="8208912" cy="3096344"/>
          </a:xfrm>
        </p:spPr>
        <p:txBody>
          <a:bodyPr/>
          <a:lstStyle/>
          <a:p>
            <a:r>
              <a:rPr lang="ko-KR" altLang="en-US" dirty="0" err="1" smtClean="0"/>
              <a:t>ㅇㄹ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334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12" y="1890447"/>
            <a:ext cx="8087591" cy="434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85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버튼▶ </a:t>
            </a:r>
            <a:r>
              <a:rPr lang="en-US" altLang="ko-KR" dirty="0" err="1"/>
              <a:t>RadioButton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539552" y="1700808"/>
            <a:ext cx="8208912" cy="3096344"/>
          </a:xfrm>
        </p:spPr>
        <p:txBody>
          <a:bodyPr/>
          <a:lstStyle/>
          <a:p>
            <a:r>
              <a:rPr lang="ko-KR" altLang="en-US" dirty="0" err="1" smtClean="0"/>
              <a:t>ㅇㄹ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334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50" y="1844824"/>
            <a:ext cx="7383843" cy="436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3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버튼▶ </a:t>
            </a:r>
            <a:r>
              <a:rPr lang="en-US" altLang="ko-KR" dirty="0" err="1"/>
              <a:t>RadioButton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33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17" y="1844824"/>
            <a:ext cx="7352355" cy="437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1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버튼▶ </a:t>
            </a:r>
            <a:r>
              <a:rPr lang="en-US" altLang="ko-KR" dirty="0" err="1"/>
              <a:t>ToggleButton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539552" y="1700808"/>
            <a:ext cx="8208912" cy="3096344"/>
          </a:xfrm>
        </p:spPr>
        <p:txBody>
          <a:bodyPr/>
          <a:lstStyle/>
          <a:p>
            <a:r>
              <a:rPr lang="en-US" altLang="ko-KR" dirty="0" err="1"/>
              <a:t>ToggleButton</a:t>
            </a:r>
            <a:r>
              <a:rPr lang="ko-KR" altLang="en-US" dirty="0"/>
              <a:t>은 </a:t>
            </a:r>
            <a:r>
              <a:rPr lang="en-US" altLang="ko-KR" dirty="0"/>
              <a:t>On/Off </a:t>
            </a:r>
            <a:r>
              <a:rPr lang="ko-KR" altLang="en-US" dirty="0"/>
              <a:t>두 가지 상태를 가지는 버튼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14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76872"/>
            <a:ext cx="4282314" cy="399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70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버튼▶ </a:t>
            </a:r>
            <a:r>
              <a:rPr lang="en-US" altLang="ko-KR" dirty="0" err="1"/>
              <a:t>ToggleButton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143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46" y="1721070"/>
            <a:ext cx="7297252" cy="443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15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버튼▶ </a:t>
            </a:r>
            <a:r>
              <a:rPr lang="en-US" altLang="ko-KR" dirty="0" err="1"/>
              <a:t>ToggleButton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539552" y="1700808"/>
            <a:ext cx="8208912" cy="3096344"/>
          </a:xfrm>
        </p:spPr>
        <p:txBody>
          <a:bodyPr/>
          <a:lstStyle/>
          <a:p>
            <a:r>
              <a:rPr lang="ko-KR" altLang="en-US" dirty="0" err="1" smtClean="0"/>
              <a:t>ㅇㄹ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143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00" y="1804271"/>
            <a:ext cx="7383843" cy="436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5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이미지뷰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형식의 이미지를 화면에 출력하는 위젯</a:t>
            </a:r>
            <a:endParaRPr lang="en-US" altLang="ko-KR" dirty="0" smtClean="0"/>
          </a:p>
          <a:p>
            <a:pPr lvl="1"/>
            <a:r>
              <a:rPr lang="en-US" altLang="ko-KR" dirty="0" err="1"/>
              <a:t>ImageView</a:t>
            </a:r>
            <a:r>
              <a:rPr lang="en-US" altLang="ko-KR" dirty="0"/>
              <a:t>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이미지 </a:t>
            </a:r>
            <a:r>
              <a:rPr lang="ko-KR" altLang="en-US" dirty="0"/>
              <a:t>출력에 필요한 공통의 속성과 기능을 모아놓은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ImageButton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이미지가 버튼처럼 </a:t>
            </a:r>
            <a:r>
              <a:rPr lang="ko-KR" altLang="en-US" dirty="0"/>
              <a:t>동작하는 기능을 추가한 것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이미지뷰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212976"/>
            <a:ext cx="4431880" cy="214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88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이미지뷰</a:t>
            </a:r>
            <a:r>
              <a:rPr lang="ko-KR" altLang="en-US" dirty="0" smtClean="0"/>
              <a:t> ▶ </a:t>
            </a:r>
            <a:r>
              <a:rPr lang="en-US" altLang="ko-KR" dirty="0" err="1"/>
              <a:t>ImageView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ImageView</a:t>
            </a:r>
            <a:endParaRPr lang="en-US" altLang="ko-KR" dirty="0"/>
          </a:p>
          <a:p>
            <a:pPr lvl="1"/>
            <a:r>
              <a:rPr lang="ko-KR" altLang="en-US" dirty="0" smtClean="0"/>
              <a:t>리소스</a:t>
            </a:r>
            <a:r>
              <a:rPr lang="en-US" altLang="ko-KR" dirty="0"/>
              <a:t>, </a:t>
            </a:r>
            <a:r>
              <a:rPr lang="ko-KR" altLang="en-US" dirty="0"/>
              <a:t>로컬 파일</a:t>
            </a:r>
            <a:r>
              <a:rPr lang="en-US" altLang="ko-KR" dirty="0"/>
              <a:t>, </a:t>
            </a:r>
            <a:r>
              <a:rPr lang="en-US" altLang="ko-KR" dirty="0" smtClean="0"/>
              <a:t>Bitmap, </a:t>
            </a:r>
            <a:r>
              <a:rPr lang="en-US" altLang="ko-KR" dirty="0" err="1" smtClean="0"/>
              <a:t>Drawable</a:t>
            </a:r>
            <a:r>
              <a:rPr lang="ko-KR" altLang="en-US" dirty="0" smtClean="0"/>
              <a:t>을 </a:t>
            </a:r>
            <a:r>
              <a:rPr lang="ko-KR" altLang="en-US" dirty="0"/>
              <a:t>출력할 수 있는 </a:t>
            </a:r>
            <a:r>
              <a:rPr lang="ko-KR" altLang="en-US" dirty="0" err="1"/>
              <a:t>다재다능한</a:t>
            </a:r>
            <a:r>
              <a:rPr lang="ko-KR" altLang="en-US" dirty="0"/>
              <a:t> 클래스이다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레이아웃 </a:t>
            </a:r>
            <a:r>
              <a:rPr lang="ko-KR" altLang="en-US" dirty="0" smtClean="0"/>
              <a:t>디자인에 </a:t>
            </a:r>
            <a:r>
              <a:rPr lang="ko-KR" altLang="en-US" dirty="0"/>
              <a:t>자주 사용되는 </a:t>
            </a:r>
            <a:r>
              <a:rPr lang="ko-KR" altLang="en-US" dirty="0" smtClean="0"/>
              <a:t>순서의 </a:t>
            </a:r>
            <a:r>
              <a:rPr lang="ko-KR" altLang="en-US" dirty="0"/>
              <a:t>주요 속성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12661" y="2852936"/>
            <a:ext cx="7462694" cy="3893972"/>
            <a:chOff x="637698" y="2549839"/>
            <a:chExt cx="7462694" cy="3893972"/>
          </a:xfrm>
        </p:grpSpPr>
        <p:pic>
          <p:nvPicPr>
            <p:cNvPr id="7" name="내용 개체 틀 4"/>
            <p:cNvPicPr>
              <a:picLocks noChangeAspect="1"/>
            </p:cNvPicPr>
            <p:nvPr/>
          </p:nvPicPr>
          <p:blipFill rotWithShape="1">
            <a:blip r:embed="rId2"/>
            <a:srcRect b="5904"/>
            <a:stretch/>
          </p:blipFill>
          <p:spPr bwMode="auto">
            <a:xfrm>
              <a:off x="637698" y="2549839"/>
              <a:ext cx="7462694" cy="2535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t="1248"/>
            <a:stretch/>
          </p:blipFill>
          <p:spPr>
            <a:xfrm>
              <a:off x="669810" y="5075659"/>
              <a:ext cx="7368099" cy="13681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9597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5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ko-KR" altLang="en-US" dirty="0" err="1" smtClean="0"/>
              <a:t>이미지뷰가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화면 전체를 차지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이미지뷰</a:t>
            </a:r>
            <a:r>
              <a:rPr lang="ko-KR" altLang="en-US" dirty="0" smtClean="0"/>
              <a:t> ▶ </a:t>
            </a:r>
            <a:r>
              <a:rPr lang="en-US" altLang="ko-KR" dirty="0" err="1"/>
              <a:t>ImageView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38" y="1772816"/>
            <a:ext cx="8061614" cy="232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1600" b="1" dirty="0"/>
              <a:t>위젯의 클래스 계층 관계를 이해한다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600" b="1" dirty="0" err="1"/>
              <a:t>텍스트뷰의</a:t>
            </a:r>
            <a:r>
              <a:rPr lang="ko-KR" altLang="en-US" sz="1600" b="1" dirty="0"/>
              <a:t> 속성과 사용법을 </a:t>
            </a:r>
            <a:r>
              <a:rPr lang="ko-KR" altLang="en-US" sz="1600" b="1" dirty="0" err="1"/>
              <a:t>익한다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600" b="1" dirty="0"/>
              <a:t>버튼의 속성과 사용법을 </a:t>
            </a:r>
            <a:r>
              <a:rPr lang="ko-KR" altLang="en-US" sz="1600" b="1" dirty="0" err="1"/>
              <a:t>익한다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600" b="1" dirty="0" err="1"/>
              <a:t>이미지뷰의</a:t>
            </a:r>
            <a:r>
              <a:rPr lang="ko-KR" altLang="en-US" sz="1600" b="1" dirty="0"/>
              <a:t> 속성과 사용법을 </a:t>
            </a:r>
            <a:r>
              <a:rPr lang="ko-KR" altLang="en-US" sz="1600" b="1" dirty="0" err="1"/>
              <a:t>익한다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600" b="1" dirty="0" err="1"/>
              <a:t>프로그레스바의</a:t>
            </a:r>
            <a:r>
              <a:rPr lang="ko-KR" altLang="en-US" sz="1600" b="1" dirty="0"/>
              <a:t> 속성과 사용법을 </a:t>
            </a:r>
            <a:r>
              <a:rPr lang="ko-KR" altLang="en-US" sz="1600" b="1" dirty="0" err="1"/>
              <a:t>익한다</a:t>
            </a:r>
            <a:r>
              <a:rPr lang="en-US" altLang="ko-KR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이미지뷰</a:t>
            </a:r>
            <a:r>
              <a:rPr lang="ko-KR" altLang="en-US" dirty="0" smtClean="0"/>
              <a:t> ▶ </a:t>
            </a:r>
            <a:r>
              <a:rPr lang="en-US" altLang="ko-KR" dirty="0" err="1"/>
              <a:t>ImageView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scaleType</a:t>
            </a:r>
            <a:r>
              <a:rPr lang="en-US" altLang="ko-KR" dirty="0"/>
              <a:t> </a:t>
            </a:r>
            <a:r>
              <a:rPr lang="ko-KR" altLang="en-US" dirty="0"/>
              <a:t>속성값에 따른 </a:t>
            </a:r>
            <a:r>
              <a:rPr lang="en-US" altLang="ko-KR" dirty="0" err="1"/>
              <a:t>ScaleType</a:t>
            </a:r>
            <a:r>
              <a:rPr lang="en-US" altLang="ko-KR" dirty="0"/>
              <a:t> </a:t>
            </a:r>
            <a:r>
              <a:rPr lang="ko-KR" altLang="en-US" dirty="0"/>
              <a:t>예제의 실행 화면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46" y="1916832"/>
            <a:ext cx="7501923" cy="332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이미지뷰</a:t>
            </a:r>
            <a:r>
              <a:rPr lang="ko-KR" altLang="en-US" dirty="0" smtClean="0"/>
              <a:t> ▶ </a:t>
            </a:r>
            <a:r>
              <a:rPr lang="en-US" altLang="ko-KR" dirty="0" err="1"/>
              <a:t>ImageView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scaleType</a:t>
            </a:r>
            <a:r>
              <a:rPr lang="en-US" altLang="ko-KR" dirty="0"/>
              <a:t> </a:t>
            </a:r>
            <a:r>
              <a:rPr lang="ko-KR" altLang="en-US" dirty="0"/>
              <a:t>속성값에 따른 </a:t>
            </a:r>
            <a:r>
              <a:rPr lang="en-US" altLang="ko-KR" dirty="0" err="1"/>
              <a:t>ScaleType</a:t>
            </a:r>
            <a:r>
              <a:rPr lang="en-US" altLang="ko-KR" dirty="0"/>
              <a:t> </a:t>
            </a:r>
            <a:r>
              <a:rPr lang="ko-KR" altLang="en-US" dirty="0"/>
              <a:t>예제의 실행 화면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33" y="1988840"/>
            <a:ext cx="7454690" cy="345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5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5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en-US" altLang="ko-KR" dirty="0" err="1"/>
              <a:t>scaleType</a:t>
            </a:r>
            <a:r>
              <a:rPr lang="en-US" altLang="ko-KR" dirty="0"/>
              <a:t> </a:t>
            </a:r>
            <a:r>
              <a:rPr lang="ko-KR" altLang="en-US" dirty="0"/>
              <a:t>속성값에 따른 </a:t>
            </a:r>
            <a:r>
              <a:rPr lang="en-US" altLang="ko-KR" dirty="0" err="1"/>
              <a:t>ScaleType</a:t>
            </a:r>
            <a:r>
              <a:rPr lang="en-US" altLang="ko-KR" dirty="0"/>
              <a:t> </a:t>
            </a:r>
            <a:r>
              <a:rPr lang="ko-KR" altLang="en-US" dirty="0"/>
              <a:t>예제의 실행 화면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이미지뷰</a:t>
            </a:r>
            <a:r>
              <a:rPr lang="ko-KR" altLang="en-US" dirty="0" smtClean="0"/>
              <a:t> ▶ </a:t>
            </a:r>
            <a:r>
              <a:rPr lang="en-US" altLang="ko-KR" dirty="0" err="1"/>
              <a:t>ImageView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02" y="1738394"/>
            <a:ext cx="7454690" cy="31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8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5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en-US" altLang="ko-KR" dirty="0" err="1"/>
              <a:t>scaleType</a:t>
            </a:r>
            <a:r>
              <a:rPr lang="en-US" altLang="ko-KR" dirty="0"/>
              <a:t> </a:t>
            </a:r>
            <a:r>
              <a:rPr lang="ko-KR" altLang="en-US" dirty="0"/>
              <a:t>속성값에 따른 </a:t>
            </a:r>
            <a:r>
              <a:rPr lang="en-US" altLang="ko-KR" dirty="0" err="1"/>
              <a:t>ScaleType</a:t>
            </a:r>
            <a:r>
              <a:rPr lang="en-US" altLang="ko-KR" dirty="0"/>
              <a:t> </a:t>
            </a:r>
            <a:r>
              <a:rPr lang="ko-KR" altLang="en-US" dirty="0"/>
              <a:t>예제의 실행 화면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이미지뷰</a:t>
            </a:r>
            <a:r>
              <a:rPr lang="ko-KR" altLang="en-US" dirty="0" smtClean="0"/>
              <a:t> ▶ </a:t>
            </a:r>
            <a:r>
              <a:rPr lang="en-US" altLang="ko-KR" dirty="0" err="1"/>
              <a:t>ImageView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1" y="1988840"/>
            <a:ext cx="7375971" cy="345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6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이미지뷰</a:t>
            </a:r>
            <a:r>
              <a:rPr lang="ko-KR" altLang="en-US" dirty="0" smtClean="0"/>
              <a:t> ▶ </a:t>
            </a:r>
            <a:r>
              <a:rPr lang="en-US" altLang="ko-KR" dirty="0" err="1"/>
              <a:t>ImageView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scaleType</a:t>
            </a:r>
            <a:r>
              <a:rPr lang="en-US" altLang="ko-KR" dirty="0"/>
              <a:t> </a:t>
            </a:r>
            <a:r>
              <a:rPr lang="ko-KR" altLang="en-US" dirty="0"/>
              <a:t>속성값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735033"/>
            <a:ext cx="7454690" cy="48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100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이미지뷰</a:t>
            </a:r>
            <a:r>
              <a:rPr lang="ko-KR" altLang="en-US" dirty="0" smtClean="0"/>
              <a:t> ▶ </a:t>
            </a:r>
            <a:r>
              <a:rPr lang="en-US" altLang="ko-KR" dirty="0" err="1"/>
              <a:t>ImageView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42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204864"/>
            <a:ext cx="3885856" cy="364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157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이미지뷰</a:t>
            </a:r>
            <a:r>
              <a:rPr lang="ko-KR" altLang="en-US" dirty="0" smtClean="0"/>
              <a:t> ▶ </a:t>
            </a:r>
            <a:r>
              <a:rPr lang="en-US" altLang="ko-KR" dirty="0" err="1"/>
              <a:t>ImageView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42950"/>
          </a:xfrm>
          <a:prstGeom prst="rect">
            <a:avLst/>
          </a:prstGeom>
        </p:spPr>
      </p:pic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장의 </a:t>
            </a:r>
            <a:r>
              <a:rPr lang="en-US" altLang="ko-KR" dirty="0"/>
              <a:t>Hello </a:t>
            </a:r>
            <a:r>
              <a:rPr lang="ko-KR" altLang="en-US" dirty="0"/>
              <a:t>예제처럼 프로젝트를 생성하되 이름은 </a:t>
            </a:r>
            <a:r>
              <a:rPr lang="en-US" altLang="ko-KR" dirty="0"/>
              <a:t>ImageView1</a:t>
            </a:r>
          </a:p>
          <a:p>
            <a:r>
              <a:rPr lang="ko-KR" altLang="en-US" dirty="0" smtClean="0"/>
              <a:t>사용할 그림 준비한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탐색기에서 </a:t>
            </a:r>
            <a:r>
              <a:rPr lang="en-US" altLang="ko-KR" dirty="0" err="1"/>
              <a:t>Ctrl+C</a:t>
            </a:r>
            <a:r>
              <a:rPr lang="ko-KR" altLang="en-US" dirty="0"/>
              <a:t>를 눌러 복사</a:t>
            </a:r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9" name="내용 개체 틀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92" y="2780928"/>
            <a:ext cx="3198440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13248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이미지뷰</a:t>
            </a:r>
            <a:r>
              <a:rPr lang="ko-KR" altLang="en-US" dirty="0" smtClean="0"/>
              <a:t> ▶ </a:t>
            </a:r>
            <a:r>
              <a:rPr lang="en-US" altLang="ko-KR" dirty="0" err="1"/>
              <a:t>ImageView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42950"/>
          </a:xfrm>
          <a:prstGeom prst="rect">
            <a:avLst/>
          </a:prstGeom>
        </p:spPr>
      </p:pic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ko-KR" altLang="en-US" dirty="0" smtClean="0"/>
              <a:t>좌측 </a:t>
            </a:r>
            <a:r>
              <a:rPr lang="ko-KR" altLang="en-US" dirty="0"/>
              <a:t>프로젝트 창의 </a:t>
            </a:r>
            <a:r>
              <a:rPr lang="en-US" altLang="ko-KR" dirty="0"/>
              <a:t>res/</a:t>
            </a:r>
            <a:r>
              <a:rPr lang="en-US" altLang="ko-KR" dirty="0" err="1"/>
              <a:t>drawable</a:t>
            </a:r>
            <a:r>
              <a:rPr lang="ko-KR" altLang="en-US" dirty="0"/>
              <a:t>에서 </a:t>
            </a:r>
            <a:r>
              <a:rPr lang="en-US" altLang="ko-KR" dirty="0" err="1" smtClean="0"/>
              <a:t>Ctrl+V</a:t>
            </a:r>
            <a:r>
              <a:rPr lang="ko-KR" altLang="en-US" dirty="0"/>
              <a:t>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00" y="2466628"/>
            <a:ext cx="5432866" cy="25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923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이미지뷰</a:t>
            </a:r>
            <a:r>
              <a:rPr lang="ko-KR" altLang="en-US" dirty="0" smtClean="0"/>
              <a:t> ▶ </a:t>
            </a:r>
            <a:r>
              <a:rPr lang="en-US" altLang="ko-KR" dirty="0" err="1"/>
              <a:t>ImageView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42950"/>
          </a:xfrm>
          <a:prstGeom prst="rect">
            <a:avLst/>
          </a:prstGeom>
        </p:spPr>
      </p:pic>
      <p:sp>
        <p:nvSpPr>
          <p:cNvPr id="9" name="내용 개체 틀 8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ko-KR" altLang="en-US" dirty="0" smtClean="0"/>
              <a:t>대화상자가 열림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1" name="내용 개체 틀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3"/>
          <a:stretch/>
        </p:blipFill>
        <p:spPr bwMode="auto">
          <a:xfrm>
            <a:off x="876289" y="4185101"/>
            <a:ext cx="4347470" cy="2377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내용 개체 틀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49"/>
          <a:stretch/>
        </p:blipFill>
        <p:spPr bwMode="auto">
          <a:xfrm>
            <a:off x="827584" y="2351902"/>
            <a:ext cx="4347470" cy="2021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235356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이미지뷰</a:t>
            </a:r>
            <a:r>
              <a:rPr lang="ko-KR" altLang="en-US" dirty="0" smtClean="0"/>
              <a:t> ▶ </a:t>
            </a:r>
            <a:r>
              <a:rPr lang="en-US" altLang="ko-KR" dirty="0" err="1"/>
              <a:t>ImageView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4295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en-US" altLang="ko-KR" dirty="0" smtClean="0"/>
              <a:t>res/layout/activity_main.xml</a:t>
            </a:r>
            <a:r>
              <a:rPr lang="ko-KR" altLang="en-US" dirty="0" smtClean="0"/>
              <a:t> </a:t>
            </a:r>
            <a:r>
              <a:rPr lang="ko-KR" altLang="en-US" dirty="0"/>
              <a:t>수정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563274" y="2259059"/>
            <a:ext cx="7931727" cy="3852450"/>
            <a:chOff x="166687" y="2359657"/>
            <a:chExt cx="8724900" cy="423769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412" y="2359657"/>
              <a:ext cx="8639175" cy="310515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b="65139"/>
            <a:stretch/>
          </p:blipFill>
          <p:spPr>
            <a:xfrm>
              <a:off x="166687" y="5209364"/>
              <a:ext cx="8696325" cy="1387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0835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 smtClean="0"/>
              <a:t>텍스트뷰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3096344"/>
          </a:xfrm>
        </p:spPr>
        <p:txBody>
          <a:bodyPr/>
          <a:lstStyle/>
          <a:p>
            <a:r>
              <a:rPr lang="ko-KR" altLang="en-US" dirty="0" err="1" smtClean="0"/>
              <a:t>텍스트뷰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텍스트를 표시하는 기본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속성을 추가하여 텍스트를 편집</a:t>
            </a:r>
            <a:endParaRPr lang="en-US" altLang="ko-KR" dirty="0"/>
          </a:p>
          <a:p>
            <a:pPr lvl="1"/>
            <a:r>
              <a:rPr lang="en-US" altLang="ko-KR" dirty="0" err="1" smtClean="0"/>
              <a:t>TextView</a:t>
            </a:r>
            <a:r>
              <a:rPr lang="en-US" altLang="ko-KR" dirty="0" smtClean="0"/>
              <a:t>: </a:t>
            </a:r>
            <a:r>
              <a:rPr lang="ko-KR" altLang="en-US" dirty="0"/>
              <a:t>자식 위젯에 공통 기능을 제공하므로 가장 먼저 </a:t>
            </a:r>
            <a:r>
              <a:rPr lang="ko-KR" altLang="en-US" dirty="0" smtClean="0"/>
              <a:t>학습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 smtClean="0"/>
              <a:t>CheckedTextView</a:t>
            </a:r>
            <a:r>
              <a:rPr lang="en-US" altLang="ko-KR" dirty="0" smtClean="0"/>
              <a:t>:</a:t>
            </a:r>
            <a:r>
              <a:rPr lang="ko-KR" altLang="en-US" dirty="0" smtClean="0"/>
              <a:t> 텍스트에 체크 </a:t>
            </a:r>
            <a:r>
              <a:rPr lang="ko-KR" altLang="en-US" dirty="0"/>
              <a:t>표시 기능을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EditText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텍스트를 편집하는 속성을 추가한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Button</a:t>
            </a:r>
            <a:r>
              <a:rPr lang="ko-KR" altLang="en-US" dirty="0"/>
              <a:t>과 그 </a:t>
            </a:r>
            <a:r>
              <a:rPr lang="ko-KR" altLang="en-US" dirty="0" smtClean="0"/>
              <a:t>이하 위젯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서로 다른 특징을 가진 버튼 기능을 </a:t>
            </a:r>
            <a:r>
              <a:rPr lang="ko-KR" altLang="en-US" dirty="0" smtClean="0"/>
              <a:t>제공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294" y="3794246"/>
            <a:ext cx="5546930" cy="294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881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이미지뷰</a:t>
            </a:r>
            <a:r>
              <a:rPr lang="ko-KR" altLang="en-US" dirty="0" smtClean="0"/>
              <a:t> ▶ </a:t>
            </a:r>
            <a:r>
              <a:rPr lang="en-US" altLang="ko-KR" dirty="0" err="1"/>
              <a:t>ImageView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4295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611560" y="1988840"/>
            <a:ext cx="7210459" cy="4581864"/>
            <a:chOff x="511222" y="2420887"/>
            <a:chExt cx="8724655" cy="554405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t="35857"/>
            <a:stretch/>
          </p:blipFill>
          <p:spPr>
            <a:xfrm>
              <a:off x="511222" y="2420887"/>
              <a:ext cx="8696325" cy="25537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127" y="4974092"/>
              <a:ext cx="8667750" cy="2990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01177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이미지뷰</a:t>
            </a:r>
            <a:r>
              <a:rPr lang="ko-KR" altLang="en-US" dirty="0" smtClean="0"/>
              <a:t> ▶ </a:t>
            </a:r>
            <a:r>
              <a:rPr lang="en-US" altLang="ko-KR" dirty="0" err="1"/>
              <a:t>ImageView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4295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다음 </a:t>
            </a:r>
            <a:r>
              <a:rPr lang="ko-KR" altLang="en-US" dirty="0" smtClean="0"/>
              <a:t>코드 </a:t>
            </a:r>
            <a:r>
              <a:rPr lang="ko-KR" altLang="en-US" dirty="0"/>
              <a:t>작성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440835"/>
            <a:ext cx="6612396" cy="361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509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이미지뷰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ImageButton</a:t>
            </a:r>
            <a:endParaRPr lang="en-US" altLang="ko-KR" dirty="0"/>
          </a:p>
          <a:p>
            <a:pPr lvl="1"/>
            <a:r>
              <a:rPr lang="ko-KR" altLang="en-US" dirty="0" smtClean="0"/>
              <a:t>버튼처럼 </a:t>
            </a:r>
            <a:r>
              <a:rPr lang="ko-KR" altLang="en-US" dirty="0"/>
              <a:t>누르고 떼는 효과를 </a:t>
            </a:r>
            <a:r>
              <a:rPr lang="en-US" altLang="ko-KR" dirty="0" err="1"/>
              <a:t>ImageView</a:t>
            </a:r>
            <a:r>
              <a:rPr lang="ko-KR" altLang="en-US" dirty="0"/>
              <a:t>에 추가한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추가 </a:t>
            </a:r>
            <a:r>
              <a:rPr lang="ko-KR" altLang="en-US" dirty="0"/>
              <a:t>속성은 </a:t>
            </a:r>
            <a:r>
              <a:rPr lang="ko-KR" altLang="en-US" dirty="0" smtClean="0"/>
              <a:t>없으며 </a:t>
            </a:r>
            <a:r>
              <a:rPr lang="en-US" altLang="ko-KR" dirty="0" err="1" smtClean="0"/>
              <a:t>ImageView</a:t>
            </a:r>
            <a:r>
              <a:rPr lang="ko-KR" altLang="en-US" dirty="0"/>
              <a:t>처럼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속성으로 출력할 대상을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822672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이미지뷰</a:t>
            </a:r>
            <a:r>
              <a:rPr lang="ko-KR" altLang="en-US" dirty="0" smtClean="0"/>
              <a:t> ▶ </a:t>
            </a:r>
            <a:r>
              <a:rPr lang="en-US" altLang="ko-KR" dirty="0" err="1"/>
              <a:t>ImageButton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idx="10"/>
          </p:nvPr>
        </p:nvSpPr>
        <p:spPr>
          <a:xfrm>
            <a:off x="539552" y="1683735"/>
            <a:ext cx="8208912" cy="4913617"/>
          </a:xfrm>
        </p:spPr>
        <p:txBody>
          <a:bodyPr/>
          <a:lstStyle/>
          <a:p>
            <a:r>
              <a:rPr lang="ko-KR" altLang="en-US" smtClean="0"/>
              <a:t>실행 화면</a:t>
            </a:r>
            <a:endParaRPr lang="ko-KR" altLang="en-US" dirty="0"/>
          </a:p>
        </p:txBody>
      </p:sp>
      <p:pic>
        <p:nvPicPr>
          <p:cNvPr id="13" name="내용 개체 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27584" y="2307405"/>
            <a:ext cx="2048029" cy="3640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969360"/>
            <a:ext cx="88201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303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이미지뷰</a:t>
            </a:r>
            <a:r>
              <a:rPr lang="ko-KR" altLang="en-US" dirty="0" smtClean="0"/>
              <a:t> ▶ </a:t>
            </a:r>
            <a:r>
              <a:rPr lang="en-US" altLang="ko-KR" dirty="0" err="1"/>
              <a:t>ImageButton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1437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695102"/>
            <a:ext cx="8208912" cy="4902249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" y="1638300"/>
            <a:ext cx="8963025" cy="3581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" y="5200997"/>
            <a:ext cx="90678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125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프로그레스바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프로그레스바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작업의 </a:t>
            </a:r>
            <a:r>
              <a:rPr lang="ko-KR" altLang="en-US" dirty="0"/>
              <a:t>진행 상태를 표시하는 </a:t>
            </a:r>
            <a:r>
              <a:rPr lang="ko-KR" altLang="en-US" dirty="0" smtClean="0"/>
              <a:t>것이 주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대표 </a:t>
            </a:r>
            <a:r>
              <a:rPr lang="ko-KR" altLang="en-US" dirty="0"/>
              <a:t>클래스인 </a:t>
            </a:r>
            <a:r>
              <a:rPr lang="en-US" altLang="ko-KR" dirty="0" err="1"/>
              <a:t>ProgressBar</a:t>
            </a:r>
            <a:r>
              <a:rPr lang="ko-KR" altLang="en-US" dirty="0"/>
              <a:t>는 </a:t>
            </a:r>
            <a:r>
              <a:rPr lang="ko-KR" altLang="en-US" dirty="0" smtClean="0"/>
              <a:t>주로 </a:t>
            </a:r>
            <a:r>
              <a:rPr lang="ko-KR" altLang="en-US" dirty="0" err="1"/>
              <a:t>출력용으로</a:t>
            </a:r>
            <a:r>
              <a:rPr lang="ko-KR" altLang="en-US" dirty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추상 </a:t>
            </a:r>
            <a:r>
              <a:rPr lang="ko-KR" altLang="en-US" dirty="0"/>
              <a:t>클래스인 </a:t>
            </a:r>
            <a:r>
              <a:rPr lang="en-US" altLang="ko-KR" dirty="0" err="1"/>
              <a:t>AbsSeekBar</a:t>
            </a:r>
            <a:r>
              <a:rPr lang="ko-KR" altLang="en-US" dirty="0"/>
              <a:t>에서 파생된 </a:t>
            </a:r>
            <a:r>
              <a:rPr lang="en-US" altLang="ko-KR" dirty="0" err="1"/>
              <a:t>RatingBar</a:t>
            </a:r>
            <a:r>
              <a:rPr lang="ko-KR" altLang="en-US" dirty="0"/>
              <a:t>와 </a:t>
            </a:r>
            <a:r>
              <a:rPr lang="en-US" altLang="ko-KR" dirty="0" err="1"/>
              <a:t>SeekBar</a:t>
            </a:r>
            <a:r>
              <a:rPr lang="en-US" altLang="ko-KR" dirty="0"/>
              <a:t> </a:t>
            </a:r>
            <a:r>
              <a:rPr lang="ko-KR" altLang="en-US" dirty="0"/>
              <a:t>클래스는 </a:t>
            </a:r>
            <a:r>
              <a:rPr lang="ko-KR" altLang="en-US" dirty="0" smtClean="0"/>
              <a:t>주로 </a:t>
            </a:r>
            <a:r>
              <a:rPr lang="ko-KR" altLang="en-US" dirty="0" err="1" smtClean="0"/>
              <a:t>입력용</a:t>
            </a:r>
            <a:endParaRPr lang="ko-KR" altLang="en-US" dirty="0"/>
          </a:p>
        </p:txBody>
      </p:sp>
      <p:pic>
        <p:nvPicPr>
          <p:cNvPr id="9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5616" y="3284984"/>
            <a:ext cx="5437909" cy="2493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8392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프로그레스바</a:t>
            </a:r>
            <a:r>
              <a:rPr lang="ko-KR" altLang="en-US" dirty="0" smtClean="0"/>
              <a:t> </a:t>
            </a:r>
            <a:r>
              <a:rPr lang="en-US" altLang="ko-KR" dirty="0"/>
              <a:t>▶ </a:t>
            </a:r>
            <a:r>
              <a:rPr lang="en-US" altLang="ko-KR" dirty="0" err="1"/>
              <a:t>ProgressBar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19039"/>
            <a:ext cx="8208912" cy="4902249"/>
          </a:xfrm>
        </p:spPr>
        <p:txBody>
          <a:bodyPr/>
          <a:lstStyle/>
          <a:p>
            <a:r>
              <a:rPr lang="en-US" altLang="ko-KR" dirty="0" err="1" smtClean="0"/>
              <a:t>ProgressBar</a:t>
            </a:r>
            <a:endParaRPr lang="en-US" altLang="ko-KR" dirty="0"/>
          </a:p>
          <a:p>
            <a:pPr lvl="1"/>
            <a:r>
              <a:rPr lang="ko-KR" altLang="en-US" dirty="0" smtClean="0"/>
              <a:t>작업의 </a:t>
            </a:r>
            <a:r>
              <a:rPr lang="ko-KR" altLang="en-US" dirty="0"/>
              <a:t>진행 상황을 회전 바퀴나 수평 막대로 </a:t>
            </a:r>
            <a:r>
              <a:rPr lang="ko-KR" altLang="en-US" dirty="0" smtClean="0"/>
              <a:t>보여줌</a:t>
            </a:r>
            <a:endParaRPr lang="en-US" altLang="ko-KR" dirty="0"/>
          </a:p>
          <a:p>
            <a:pPr lvl="1"/>
            <a:r>
              <a:rPr lang="ko-KR" altLang="en-US" dirty="0" smtClean="0"/>
              <a:t>확정</a:t>
            </a:r>
            <a:r>
              <a:rPr lang="en-US" altLang="ko-KR" dirty="0" smtClean="0"/>
              <a:t>(indeterminate) </a:t>
            </a:r>
            <a:r>
              <a:rPr lang="ko-KR" altLang="en-US" dirty="0"/>
              <a:t>모드와 </a:t>
            </a:r>
            <a:r>
              <a:rPr lang="ko-KR" altLang="en-US" dirty="0" smtClean="0"/>
              <a:t>불확정</a:t>
            </a:r>
            <a:r>
              <a:rPr lang="en-US" altLang="ko-KR" dirty="0" smtClean="0"/>
              <a:t>(indeterminate) </a:t>
            </a:r>
            <a:r>
              <a:rPr lang="ko-KR" altLang="en-US" dirty="0" smtClean="0"/>
              <a:t>모드가 있음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불확정 </a:t>
            </a:r>
            <a:r>
              <a:rPr lang="ko-KR" altLang="en-US" dirty="0"/>
              <a:t>모드에서는 </a:t>
            </a:r>
            <a:r>
              <a:rPr lang="ko-KR" altLang="en-US" dirty="0" err="1"/>
              <a:t>진행값을</a:t>
            </a:r>
            <a:r>
              <a:rPr lang="ko-KR" altLang="en-US" dirty="0"/>
              <a:t> 보여주지 않고 애니메이션으로만 표시</a:t>
            </a:r>
          </a:p>
          <a:p>
            <a:pPr lvl="1"/>
            <a:r>
              <a:rPr lang="ko-KR" altLang="en-US" dirty="0"/>
              <a:t>수평 막대는 확정 모드에서 최대 두 개의 </a:t>
            </a:r>
            <a:r>
              <a:rPr lang="ko-KR" altLang="en-US" dirty="0" err="1"/>
              <a:t>진행값을</a:t>
            </a:r>
            <a:r>
              <a:rPr lang="ko-KR" altLang="en-US" dirty="0"/>
              <a:t> 보여줌</a:t>
            </a:r>
          </a:p>
          <a:p>
            <a:pPr lvl="1"/>
            <a:r>
              <a:rPr lang="ko-KR" altLang="en-US" dirty="0"/>
              <a:t>각각 기본 </a:t>
            </a:r>
            <a:r>
              <a:rPr lang="ko-KR" altLang="en-US" dirty="0" err="1" smtClean="0"/>
              <a:t>진행값</a:t>
            </a:r>
            <a:r>
              <a:rPr lang="en-US" altLang="ko-KR" dirty="0" smtClean="0"/>
              <a:t>(default </a:t>
            </a:r>
            <a:r>
              <a:rPr lang="en-US" altLang="ko-KR" dirty="0"/>
              <a:t>progress </a:t>
            </a:r>
            <a:r>
              <a:rPr lang="en-US" altLang="ko-KR" dirty="0" smtClean="0"/>
              <a:t>value)</a:t>
            </a:r>
            <a:r>
              <a:rPr lang="ko-KR" altLang="en-US" dirty="0" smtClean="0"/>
              <a:t>과 </a:t>
            </a:r>
            <a:r>
              <a:rPr lang="en-US" altLang="ko-KR" dirty="0"/>
              <a:t>2</a:t>
            </a:r>
            <a:r>
              <a:rPr lang="ko-KR" altLang="en-US" dirty="0"/>
              <a:t>차 </a:t>
            </a:r>
            <a:r>
              <a:rPr lang="ko-KR" altLang="en-US" dirty="0" err="1" smtClean="0"/>
              <a:t>진행값</a:t>
            </a:r>
            <a:r>
              <a:rPr lang="en-US" altLang="ko-KR" dirty="0" smtClean="0"/>
              <a:t>(secondary </a:t>
            </a:r>
            <a:r>
              <a:rPr lang="en-US" altLang="ko-KR" dirty="0"/>
              <a:t>progress </a:t>
            </a:r>
            <a:r>
              <a:rPr lang="en-US" altLang="ko-KR" dirty="0" smtClean="0"/>
              <a:t>value)</a:t>
            </a:r>
            <a:r>
              <a:rPr lang="ko-KR" altLang="en-US" dirty="0" smtClean="0"/>
              <a:t>이라 부름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507" y="3927836"/>
            <a:ext cx="6210930" cy="182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760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프로그레스바</a:t>
            </a:r>
            <a:r>
              <a:rPr lang="ko-KR" altLang="en-US" dirty="0" smtClean="0"/>
              <a:t> </a:t>
            </a:r>
            <a:r>
              <a:rPr lang="en-US" altLang="ko-KR" dirty="0"/>
              <a:t>▶ </a:t>
            </a:r>
            <a:r>
              <a:rPr lang="en-US" altLang="ko-KR" dirty="0" err="1"/>
              <a:t>ProgressBar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19039"/>
            <a:ext cx="8208912" cy="4902249"/>
          </a:xfrm>
        </p:spPr>
        <p:txBody>
          <a:bodyPr/>
          <a:lstStyle/>
          <a:p>
            <a:r>
              <a:rPr lang="en-US" altLang="ko-KR" dirty="0" err="1" smtClean="0"/>
              <a:t>ProgressBar</a:t>
            </a:r>
            <a:r>
              <a:rPr lang="ko-KR" altLang="en-US" dirty="0" smtClean="0"/>
              <a:t>의 주요 속성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72816"/>
            <a:ext cx="8087591" cy="241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843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프로그레스바</a:t>
            </a:r>
            <a:r>
              <a:rPr lang="ko-KR" altLang="en-US" dirty="0" smtClean="0"/>
              <a:t> </a:t>
            </a:r>
            <a:r>
              <a:rPr lang="en-US" altLang="ko-KR" dirty="0"/>
              <a:t>▶ </a:t>
            </a:r>
            <a:r>
              <a:rPr lang="en-US" altLang="ko-KR" dirty="0" err="1"/>
              <a:t>ProgressBar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695102"/>
            <a:ext cx="8208912" cy="4902249"/>
          </a:xfrm>
        </p:spPr>
        <p:txBody>
          <a:bodyPr/>
          <a:lstStyle/>
          <a:p>
            <a:r>
              <a:rPr lang="en-US" altLang="ko-KR" dirty="0" err="1" smtClean="0"/>
              <a:t>ProgressBar</a:t>
            </a:r>
            <a:r>
              <a:rPr lang="ko-KR" altLang="en-US" dirty="0"/>
              <a:t>를 확정 모드로 사용하면서 </a:t>
            </a:r>
            <a:r>
              <a:rPr lang="ko-KR" altLang="en-US" dirty="0" err="1"/>
              <a:t>진행값을</a:t>
            </a:r>
            <a:r>
              <a:rPr lang="ko-KR" altLang="en-US" dirty="0"/>
              <a:t> 변경하는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좌측의 </a:t>
            </a:r>
            <a:r>
              <a:rPr lang="en-US" altLang="ko-KR" dirty="0"/>
              <a:t>[-/+] </a:t>
            </a:r>
            <a:r>
              <a:rPr lang="ko-KR" altLang="en-US" dirty="0"/>
              <a:t>버튼은 기본 </a:t>
            </a:r>
            <a:r>
              <a:rPr lang="ko-KR" altLang="en-US" dirty="0" err="1"/>
              <a:t>진행값을</a:t>
            </a:r>
            <a:r>
              <a:rPr lang="ko-KR" altLang="en-US" dirty="0"/>
              <a:t> </a:t>
            </a:r>
            <a:r>
              <a:rPr lang="ko-KR" altLang="en-US" dirty="0" smtClean="0"/>
              <a:t>증감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우측의 </a:t>
            </a:r>
            <a:r>
              <a:rPr lang="en-US" altLang="ko-KR" dirty="0"/>
              <a:t>[-/+] </a:t>
            </a:r>
            <a:r>
              <a:rPr lang="ko-KR" altLang="en-US" dirty="0"/>
              <a:t>버튼은</a:t>
            </a:r>
            <a:r>
              <a:rPr lang="en-US" altLang="ko-KR" dirty="0"/>
              <a:t>2 </a:t>
            </a:r>
            <a:r>
              <a:rPr lang="ko-KR" altLang="en-US" dirty="0"/>
              <a:t>차 </a:t>
            </a:r>
            <a:r>
              <a:rPr lang="ko-KR" altLang="en-US" dirty="0" err="1"/>
              <a:t>진행값을</a:t>
            </a:r>
            <a:r>
              <a:rPr lang="ko-KR" altLang="en-US" dirty="0"/>
              <a:t> </a:t>
            </a:r>
            <a:r>
              <a:rPr lang="ko-KR" altLang="en-US" dirty="0" smtClean="0"/>
              <a:t>증감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524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8" y="2884988"/>
            <a:ext cx="2251364" cy="37234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433" y="4180439"/>
            <a:ext cx="6726896" cy="20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104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프로그레스바</a:t>
            </a:r>
            <a:r>
              <a:rPr lang="ko-KR" altLang="en-US" dirty="0" smtClean="0"/>
              <a:t> </a:t>
            </a:r>
            <a:r>
              <a:rPr lang="en-US" altLang="ko-KR" dirty="0"/>
              <a:t>▶ </a:t>
            </a:r>
            <a:r>
              <a:rPr lang="en-US" altLang="ko-KR" dirty="0" err="1"/>
              <a:t>ProgressBar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524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94" y="2153228"/>
            <a:ext cx="6741210" cy="402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40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 smtClean="0"/>
              <a:t>텍스트뷰</a:t>
            </a:r>
            <a:r>
              <a:rPr lang="ko-KR" altLang="en-US" dirty="0" smtClean="0"/>
              <a:t> ▶ </a:t>
            </a:r>
            <a:r>
              <a:rPr lang="en-US" altLang="ko-KR" dirty="0" err="1" smtClean="0"/>
              <a:t>TestView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3096344"/>
          </a:xfrm>
        </p:spPr>
        <p:txBody>
          <a:bodyPr/>
          <a:lstStyle/>
          <a:p>
            <a:r>
              <a:rPr lang="en-US" altLang="ko-KR" dirty="0" err="1" smtClean="0"/>
              <a:t>TextView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en-US" altLang="ko-KR" dirty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/>
              <a:t>장에서 배운 </a:t>
            </a:r>
            <a:r>
              <a:rPr lang="en-US" altLang="ko-KR" dirty="0"/>
              <a:t>View </a:t>
            </a:r>
            <a:r>
              <a:rPr lang="ko-KR" altLang="en-US" dirty="0"/>
              <a:t>클래스의 속성을 모두 </a:t>
            </a:r>
            <a:r>
              <a:rPr lang="ko-KR" altLang="en-US" dirty="0" smtClean="0"/>
              <a:t>가짐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TextView</a:t>
            </a:r>
            <a:r>
              <a:rPr lang="ko-KR" altLang="en-US" dirty="0"/>
              <a:t>만의 고유한 </a:t>
            </a:r>
            <a:r>
              <a:rPr lang="ko-KR" altLang="en-US" dirty="0" smtClean="0"/>
              <a:t>속성을 추가로 제공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570" y="2442579"/>
            <a:ext cx="6676804" cy="441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757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프로그레스바</a:t>
            </a:r>
            <a:r>
              <a:rPr lang="ko-KR" altLang="en-US" dirty="0" smtClean="0"/>
              <a:t> </a:t>
            </a:r>
            <a:r>
              <a:rPr lang="en-US" altLang="ko-KR" dirty="0"/>
              <a:t>▶ </a:t>
            </a:r>
            <a:r>
              <a:rPr lang="en-US" altLang="ko-KR" dirty="0" err="1"/>
              <a:t>ProgressBar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524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762" y="2015760"/>
            <a:ext cx="6662491" cy="396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18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프로그레스바</a:t>
            </a:r>
            <a:r>
              <a:rPr lang="ko-KR" altLang="en-US" dirty="0" smtClean="0"/>
              <a:t> </a:t>
            </a:r>
            <a:r>
              <a:rPr lang="en-US" altLang="ko-KR" dirty="0"/>
              <a:t>▶ </a:t>
            </a:r>
            <a:r>
              <a:rPr lang="en-US" altLang="ko-KR" dirty="0" err="1"/>
              <a:t>ProgressBar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691680" y="1839168"/>
            <a:ext cx="4981910" cy="4902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" y="980728"/>
            <a:ext cx="88106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914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프로그레스바</a:t>
            </a:r>
            <a:r>
              <a:rPr lang="ko-KR" altLang="en-US" dirty="0" smtClean="0"/>
              <a:t> </a:t>
            </a:r>
            <a:r>
              <a:rPr lang="en-US" altLang="ko-KR" dirty="0"/>
              <a:t>▶ </a:t>
            </a:r>
            <a:r>
              <a:rPr lang="en-US" altLang="ko-KR" dirty="0" err="1"/>
              <a:t>RatingBar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52168" y="1268760"/>
            <a:ext cx="8208912" cy="4902249"/>
          </a:xfrm>
        </p:spPr>
        <p:txBody>
          <a:bodyPr/>
          <a:lstStyle/>
          <a:p>
            <a:r>
              <a:rPr lang="en-US" altLang="ko-KR" dirty="0" err="1"/>
              <a:t>RatingBar</a:t>
            </a:r>
            <a:r>
              <a:rPr lang="ko-KR" altLang="en-US" dirty="0"/>
              <a:t>는 별의 개수로 평점을 </a:t>
            </a:r>
            <a:r>
              <a:rPr lang="ko-KR" altLang="en-US" dirty="0" err="1"/>
              <a:t>입력받을</a:t>
            </a:r>
            <a:r>
              <a:rPr lang="ko-KR" altLang="en-US" dirty="0"/>
              <a:t> 때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ko-KR" altLang="en-US" dirty="0" smtClean="0"/>
              <a:t>주요 속성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79" y="2221879"/>
            <a:ext cx="7454690" cy="250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345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프로그레스바</a:t>
            </a:r>
            <a:r>
              <a:rPr lang="ko-KR" altLang="en-US" dirty="0" smtClean="0"/>
              <a:t> </a:t>
            </a:r>
            <a:r>
              <a:rPr lang="en-US" altLang="ko-KR" dirty="0"/>
              <a:t>▶ </a:t>
            </a:r>
            <a:r>
              <a:rPr lang="en-US" altLang="ko-KR" dirty="0" err="1"/>
              <a:t>RatingBar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695102"/>
            <a:ext cx="8208912" cy="4902249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52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336849"/>
            <a:ext cx="4193576" cy="365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269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프로그레스바</a:t>
            </a:r>
            <a:r>
              <a:rPr lang="ko-KR" altLang="en-US" dirty="0" smtClean="0"/>
              <a:t> </a:t>
            </a:r>
            <a:r>
              <a:rPr lang="en-US" altLang="ko-KR" dirty="0"/>
              <a:t>▶ </a:t>
            </a:r>
            <a:r>
              <a:rPr lang="en-US" altLang="ko-KR" dirty="0" err="1"/>
              <a:t>RatingBar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95450"/>
            <a:ext cx="6430580" cy="490220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980728"/>
            <a:ext cx="88201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프로그레스바</a:t>
            </a:r>
            <a:r>
              <a:rPr lang="ko-KR" altLang="en-US" dirty="0" smtClean="0"/>
              <a:t> </a:t>
            </a:r>
            <a:r>
              <a:rPr lang="en-US" altLang="ko-KR" dirty="0"/>
              <a:t>▶ </a:t>
            </a:r>
            <a:r>
              <a:rPr lang="en-US" altLang="ko-KR" dirty="0" err="1"/>
              <a:t>RatingBar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52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212976"/>
            <a:ext cx="6772355" cy="297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546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프로그레스바</a:t>
            </a:r>
            <a:r>
              <a:rPr lang="ko-KR" altLang="en-US" dirty="0" smtClean="0"/>
              <a:t> </a:t>
            </a:r>
            <a:r>
              <a:rPr lang="en-US" altLang="ko-KR" dirty="0"/>
              <a:t>▶ </a:t>
            </a:r>
            <a:r>
              <a:rPr lang="en-US" altLang="ko-KR" dirty="0" err="1"/>
              <a:t>RatingBar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52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94" y="1739410"/>
            <a:ext cx="6745432" cy="436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974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프로그레스바</a:t>
            </a:r>
            <a:r>
              <a:rPr lang="ko-KR" altLang="en-US" dirty="0"/>
              <a:t> </a:t>
            </a:r>
            <a:r>
              <a:rPr lang="en-US" altLang="ko-KR" dirty="0"/>
              <a:t>▶ </a:t>
            </a:r>
            <a:r>
              <a:rPr lang="en-US" altLang="ko-KR" dirty="0" err="1"/>
              <a:t>RatingBar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52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636912"/>
            <a:ext cx="6788727" cy="196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001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프로그레스바</a:t>
            </a:r>
            <a:r>
              <a:rPr lang="ko-KR" altLang="en-US" dirty="0" smtClean="0"/>
              <a:t> </a:t>
            </a:r>
            <a:r>
              <a:rPr lang="en-US" altLang="ko-KR" dirty="0"/>
              <a:t>▶ </a:t>
            </a:r>
            <a:r>
              <a:rPr lang="en-US" altLang="ko-KR" dirty="0" err="1"/>
              <a:t>SeekBar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>
          <a:xfrm>
            <a:off x="539552" y="1196752"/>
            <a:ext cx="7819993" cy="5400600"/>
          </a:xfrm>
        </p:spPr>
        <p:txBody>
          <a:bodyPr/>
          <a:lstStyle/>
          <a:p>
            <a:r>
              <a:rPr lang="en-US" altLang="ko-KR" dirty="0" err="1" smtClean="0"/>
              <a:t>SeekBar</a:t>
            </a:r>
            <a:endParaRPr lang="en-US" altLang="ko-KR" dirty="0"/>
          </a:p>
          <a:p>
            <a:pPr lvl="1"/>
            <a:r>
              <a:rPr lang="ko-KR" altLang="en-US" dirty="0" err="1" smtClean="0"/>
              <a:t>프로그레스바의</a:t>
            </a:r>
            <a:r>
              <a:rPr lang="ko-KR" altLang="en-US" dirty="0" smtClean="0"/>
              <a:t> 일종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썸</a:t>
            </a:r>
            <a:r>
              <a:rPr lang="en-US" altLang="ko-KR" dirty="0" smtClean="0"/>
              <a:t>(thumb)</a:t>
            </a:r>
            <a:r>
              <a:rPr lang="ko-KR" altLang="en-US" dirty="0" smtClean="0"/>
              <a:t>을 </a:t>
            </a:r>
            <a:r>
              <a:rPr lang="ko-KR" altLang="en-US" dirty="0"/>
              <a:t>이용해 사용자가 </a:t>
            </a:r>
            <a:r>
              <a:rPr lang="ko-KR" altLang="en-US" dirty="0" err="1"/>
              <a:t>진행값을</a:t>
            </a:r>
            <a:r>
              <a:rPr lang="ko-KR" altLang="en-US" dirty="0"/>
              <a:t> </a:t>
            </a:r>
            <a:r>
              <a:rPr lang="ko-KR" altLang="en-US" dirty="0" smtClean="0"/>
              <a:t>조작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모양이나 동작이 </a:t>
            </a:r>
            <a:r>
              <a:rPr lang="ko-KR" altLang="en-US" dirty="0" err="1"/>
              <a:t>윈도우즈</a:t>
            </a:r>
            <a:r>
              <a:rPr lang="ko-KR" altLang="en-US" dirty="0"/>
              <a:t> 운영 체제의 </a:t>
            </a:r>
            <a:r>
              <a:rPr lang="ko-KR" altLang="en-US" dirty="0" err="1" smtClean="0"/>
              <a:t>스크롤바</a:t>
            </a:r>
            <a:r>
              <a:rPr lang="en-US" altLang="ko-KR" dirty="0" smtClean="0"/>
              <a:t>(scroll bar)</a:t>
            </a:r>
            <a:r>
              <a:rPr lang="ko-KR" altLang="en-US" dirty="0" smtClean="0"/>
              <a:t>와 </a:t>
            </a:r>
            <a:r>
              <a:rPr lang="ko-KR" altLang="en-US" dirty="0"/>
              <a:t>거의 </a:t>
            </a:r>
            <a:r>
              <a:rPr lang="ko-KR" altLang="en-US" dirty="0" smtClean="0"/>
              <a:t>같음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썸을</a:t>
            </a:r>
            <a:r>
              <a:rPr lang="ko-KR" altLang="en-US" dirty="0" smtClean="0"/>
              <a:t> </a:t>
            </a:r>
            <a:r>
              <a:rPr lang="ko-KR" altLang="en-US" dirty="0"/>
              <a:t>조작하면 이벤트가 발생하는데 </a:t>
            </a:r>
            <a:r>
              <a:rPr lang="en-US" altLang="ko-KR" dirty="0" err="1" smtClean="0"/>
              <a:t>SeekBar.OnSeekBarChangeListener</a:t>
            </a:r>
            <a:r>
              <a:rPr lang="en-US" altLang="ko-KR" dirty="0" smtClean="0"/>
              <a:t> </a:t>
            </a:r>
            <a:r>
              <a:rPr lang="ko-KR" altLang="en-US" dirty="0"/>
              <a:t>인터페이스 객체를 통해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err="1" smtClean="0"/>
              <a:t>SeekBar.OnSeekBarChangeListener</a:t>
            </a:r>
            <a:r>
              <a:rPr lang="en-US" altLang="ko-KR" dirty="0" smtClean="0"/>
              <a:t> </a:t>
            </a:r>
            <a:r>
              <a:rPr lang="ko-KR" altLang="en-US" dirty="0"/>
              <a:t>인터페이스에 포함된 추상 </a:t>
            </a:r>
            <a:r>
              <a:rPr lang="ko-KR" altLang="en-US" dirty="0" smtClean="0"/>
              <a:t>메서드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70" y="4581128"/>
            <a:ext cx="7431075" cy="214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043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4"/>
          <p:cNvSpPr txBox="1">
            <a:spLocks/>
          </p:cNvSpPr>
          <p:nvPr/>
        </p:nvSpPr>
        <p:spPr bwMode="auto">
          <a:xfrm>
            <a:off x="539552" y="1665548"/>
            <a:ext cx="8208912" cy="4931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 smtClean="0"/>
              <a:t>실행 화면</a:t>
            </a:r>
            <a:endParaRPr kumimoji="0"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프로그레스바</a:t>
            </a:r>
            <a:r>
              <a:rPr lang="ko-KR" altLang="en-US" dirty="0" smtClean="0"/>
              <a:t> </a:t>
            </a:r>
            <a:r>
              <a:rPr lang="en-US" altLang="ko-KR" dirty="0"/>
              <a:t>▶ </a:t>
            </a:r>
            <a:r>
              <a:rPr lang="en-US" altLang="ko-KR" dirty="0" err="1"/>
              <a:t>SeekBar</a:t>
            </a:r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980728"/>
            <a:ext cx="8208963" cy="684821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132856"/>
            <a:ext cx="3986045" cy="373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4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 smtClean="0"/>
              <a:t>텍스트뷰</a:t>
            </a:r>
            <a:r>
              <a:rPr lang="ko-KR" altLang="en-US" dirty="0" smtClean="0"/>
              <a:t> ▶ </a:t>
            </a:r>
            <a:r>
              <a:rPr lang="en-US" altLang="ko-KR" dirty="0" err="1" smtClean="0"/>
              <a:t>TestView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98" y="1932481"/>
            <a:ext cx="7423203" cy="440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905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프로그레스바</a:t>
            </a:r>
            <a:r>
              <a:rPr lang="ko-KR" altLang="en-US" dirty="0" smtClean="0"/>
              <a:t> </a:t>
            </a:r>
            <a:r>
              <a:rPr lang="en-US" altLang="ko-KR" dirty="0"/>
              <a:t>▶ </a:t>
            </a:r>
            <a:r>
              <a:rPr lang="en-US" altLang="ko-KR" dirty="0" err="1"/>
              <a:t>SeekBar</a:t>
            </a:r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980728"/>
            <a:ext cx="8208963" cy="684821"/>
          </a:xfr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912852"/>
            <a:ext cx="7454690" cy="421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346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프로그레스바</a:t>
            </a:r>
            <a:r>
              <a:rPr lang="ko-KR" altLang="en-US" dirty="0" smtClean="0"/>
              <a:t> </a:t>
            </a:r>
            <a:r>
              <a:rPr lang="en-US" altLang="ko-KR" dirty="0"/>
              <a:t>▶ </a:t>
            </a:r>
            <a:r>
              <a:rPr lang="en-US" altLang="ko-KR" dirty="0" err="1"/>
              <a:t>SeekBar</a:t>
            </a:r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980728"/>
            <a:ext cx="8208963" cy="684821"/>
          </a:xfr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690205"/>
            <a:ext cx="6741210" cy="441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727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프로그레스바</a:t>
            </a:r>
            <a:r>
              <a:rPr lang="ko-KR" altLang="en-US" dirty="0" smtClean="0"/>
              <a:t> </a:t>
            </a:r>
            <a:r>
              <a:rPr lang="en-US" altLang="ko-KR" dirty="0"/>
              <a:t>▶ </a:t>
            </a:r>
            <a:r>
              <a:rPr lang="en-US" altLang="ko-KR" dirty="0" err="1"/>
              <a:t>SeekBar</a:t>
            </a:r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980728"/>
            <a:ext cx="8208963" cy="684821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845619"/>
            <a:ext cx="6698272" cy="359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65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938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텍스트뷰</a:t>
            </a:r>
            <a:r>
              <a:rPr lang="ko-KR" altLang="en-US" dirty="0"/>
              <a:t> ▶ </a:t>
            </a:r>
            <a:r>
              <a:rPr lang="en-US" altLang="ko-KR" dirty="0" err="1"/>
              <a:t>TestView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539552" y="1700808"/>
            <a:ext cx="8208912" cy="3096344"/>
          </a:xfrm>
        </p:spPr>
        <p:txBody>
          <a:bodyPr/>
          <a:lstStyle/>
          <a:p>
            <a:r>
              <a:rPr lang="en-US" altLang="ko-KR" dirty="0" err="1"/>
              <a:t>TextView</a:t>
            </a:r>
            <a:r>
              <a:rPr lang="ko-KR" altLang="en-US" dirty="0"/>
              <a:t>의 다양한 속성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348880"/>
            <a:ext cx="3850075" cy="358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04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텍스트뷰</a:t>
            </a:r>
            <a:r>
              <a:rPr lang="ko-KR" altLang="en-US" dirty="0"/>
              <a:t> ▶ </a:t>
            </a:r>
            <a:r>
              <a:rPr lang="en-US" altLang="ko-KR" dirty="0" err="1"/>
              <a:t>TestView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22" y="1784138"/>
            <a:ext cx="7352355" cy="459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19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9910</TotalTime>
  <Words>830</Words>
  <Application>Microsoft Office PowerPoint</Application>
  <PresentationFormat>화면 슬라이드 쇼(4:3)</PresentationFormat>
  <Paragraphs>182</Paragraphs>
  <Slides>73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2" baseType="lpstr">
      <vt:lpstr>HY견고딕</vt:lpstr>
      <vt:lpstr>굴림</vt:lpstr>
      <vt:lpstr>다음_Regular</vt:lpstr>
      <vt:lpstr>맑은 고딕</vt:lpstr>
      <vt:lpstr>아리따M</vt:lpstr>
      <vt:lpstr>Arial</vt:lpstr>
      <vt:lpstr>Tahoma</vt:lpstr>
      <vt:lpstr>Wingdings</vt:lpstr>
      <vt:lpstr>Office 테마</vt:lpstr>
      <vt:lpstr>PowerPoint 프레젠테이션</vt:lpstr>
      <vt:lpstr>Chapter 03. 위젯</vt:lpstr>
      <vt:lpstr>PowerPoint 프레젠테이션</vt:lpstr>
      <vt:lpstr>PowerPoint 프레젠테이션</vt:lpstr>
      <vt:lpstr>01 텍스트뷰</vt:lpstr>
      <vt:lpstr>01 텍스트뷰 ▶ TestView</vt:lpstr>
      <vt:lpstr>01 텍스트뷰 ▶ TestView</vt:lpstr>
      <vt:lpstr>01 텍스트뷰 ▶ TestView</vt:lpstr>
      <vt:lpstr>01 텍스트뷰 ▶ TestView</vt:lpstr>
      <vt:lpstr>01 텍스트뷰 ▶ TestView</vt:lpstr>
      <vt:lpstr>01 텍스트뷰 ▶ CheckedTextView</vt:lpstr>
      <vt:lpstr>01 텍스트뷰 ▶ CheckedTextView</vt:lpstr>
      <vt:lpstr>01 텍스트뷰 ▶ CheckedTextView</vt:lpstr>
      <vt:lpstr>01 텍스트뷰 ▶ CheckedTextView</vt:lpstr>
      <vt:lpstr>01 텍스트뷰 ▶ EditText</vt:lpstr>
      <vt:lpstr>01 텍스트뷰 ▶ EditText</vt:lpstr>
      <vt:lpstr>01 텍스트뷰 ▶ EditText</vt:lpstr>
      <vt:lpstr>01 텍스트뷰 ▶ EditText</vt:lpstr>
      <vt:lpstr>01 텍스트뷰 ▶ EditText</vt:lpstr>
      <vt:lpstr>01 텍스트뷰 ▶ EditText</vt:lpstr>
      <vt:lpstr>01 텍스트뷰 ▶ EditText</vt:lpstr>
      <vt:lpstr>01 텍스트뷰 ▶ EditText</vt:lpstr>
      <vt:lpstr>02 버튼</vt:lpstr>
      <vt:lpstr>02 버튼▶ CheckBox</vt:lpstr>
      <vt:lpstr>02 버튼▶ CheckBox</vt:lpstr>
      <vt:lpstr>02 버튼▶ CheckBox</vt:lpstr>
      <vt:lpstr>02 버튼▶ CheckBox</vt:lpstr>
      <vt:lpstr>02 버튼▶ CheckBox</vt:lpstr>
      <vt:lpstr>02 버튼▶ RadioButton</vt:lpstr>
      <vt:lpstr>02 버튼▶ RadioButton</vt:lpstr>
      <vt:lpstr>02 버튼▶ RadioButton</vt:lpstr>
      <vt:lpstr>02 버튼▶ RadioButton</vt:lpstr>
      <vt:lpstr>02 버튼▶ RadioButton</vt:lpstr>
      <vt:lpstr>02 버튼▶ ToggleButton</vt:lpstr>
      <vt:lpstr>02 버튼▶ ToggleButton</vt:lpstr>
      <vt:lpstr>02 버튼▶ ToggleButton</vt:lpstr>
      <vt:lpstr>03 이미지뷰</vt:lpstr>
      <vt:lpstr>03 이미지뷰 ▶ ImageView</vt:lpstr>
      <vt:lpstr>03 이미지뷰 ▶ ImageView</vt:lpstr>
      <vt:lpstr>03 이미지뷰 ▶ ImageView</vt:lpstr>
      <vt:lpstr>03 이미지뷰 ▶ ImageView</vt:lpstr>
      <vt:lpstr>03 이미지뷰 ▶ ImageView</vt:lpstr>
      <vt:lpstr>03 이미지뷰 ▶ ImageView</vt:lpstr>
      <vt:lpstr>03 이미지뷰 ▶ ImageView</vt:lpstr>
      <vt:lpstr>03 이미지뷰 ▶ ImageView</vt:lpstr>
      <vt:lpstr>03 이미지뷰 ▶ ImageView</vt:lpstr>
      <vt:lpstr>03 이미지뷰 ▶ ImageView</vt:lpstr>
      <vt:lpstr>03 이미지뷰 ▶ ImageView</vt:lpstr>
      <vt:lpstr>03 이미지뷰 ▶ ImageView</vt:lpstr>
      <vt:lpstr>03 이미지뷰 ▶ ImageView</vt:lpstr>
      <vt:lpstr>03 이미지뷰 ▶ ImageView</vt:lpstr>
      <vt:lpstr>03 이미지뷰 </vt:lpstr>
      <vt:lpstr>03 이미지뷰 ▶ ImageButton</vt:lpstr>
      <vt:lpstr>03 이미지뷰 ▶ ImageButton</vt:lpstr>
      <vt:lpstr>04 프로그레스바 </vt:lpstr>
      <vt:lpstr>04 프로그레스바 ▶ ProgressBar </vt:lpstr>
      <vt:lpstr>04 프로그레스바 ▶ ProgressBar </vt:lpstr>
      <vt:lpstr>04 프로그레스바 ▶ ProgressBar </vt:lpstr>
      <vt:lpstr>04 프로그레스바 ▶ ProgressBar </vt:lpstr>
      <vt:lpstr>04 프로그레스바 ▶ ProgressBar </vt:lpstr>
      <vt:lpstr>04 프로그레스바 ▶ ProgressBar </vt:lpstr>
      <vt:lpstr>04 프로그레스바 ▶ RatingBar</vt:lpstr>
      <vt:lpstr>04 프로그레스바 ▶ RatingBar</vt:lpstr>
      <vt:lpstr>04 프로그레스바 ▶ RatingBar</vt:lpstr>
      <vt:lpstr>04 프로그레스바 ▶ RatingBar</vt:lpstr>
      <vt:lpstr>04 프로그레스바 ▶ RatingBar</vt:lpstr>
      <vt:lpstr>04 프로그레스바 ▶ RatingBar</vt:lpstr>
      <vt:lpstr>04 프로그레스바 ▶ SeekBar</vt:lpstr>
      <vt:lpstr>04 프로그레스바 ▶ SeekBar</vt:lpstr>
      <vt:lpstr>04 프로그레스바 ▶ SeekBar</vt:lpstr>
      <vt:lpstr>04 프로그레스바 ▶ SeekBar</vt:lpstr>
      <vt:lpstr>04 프로그레스바 ▶ SeekBar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JY</cp:lastModifiedBy>
  <cp:revision>947</cp:revision>
  <dcterms:created xsi:type="dcterms:W3CDTF">2012-07-11T10:23:22Z</dcterms:created>
  <dcterms:modified xsi:type="dcterms:W3CDTF">2018-01-16T04:25:03Z</dcterms:modified>
</cp:coreProperties>
</file>